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287000" cy="18288000"/>
  <p:notesSz cx="6858000" cy="9144000"/>
  <p:embeddedFontLst>
    <p:embeddedFont>
      <p:font typeface="Century Gothic Paneuropean" panose="020B0604020202020204" charset="0"/>
      <p:regular r:id="rId4"/>
    </p:embeddedFont>
    <p:embeddedFont>
      <p:font typeface="Century Gothic Paneuropean Bold" panose="020B0604020202020204" charset="0"/>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1244" y="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2.fntdata"/><Relationship Id="rId4" Type="http://schemas.openxmlformats.org/officeDocument/2006/relationships/font" Target="fonts/font1.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hyperlink" Target="mailto:careers@mangalis.com"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707788" cy="18287990"/>
          </a:xfrm>
          <a:custGeom>
            <a:avLst/>
            <a:gdLst/>
            <a:ahLst/>
            <a:cxnLst/>
            <a:rect l="l" t="t" r="r" b="b"/>
            <a:pathLst>
              <a:path w="2707788" h="18287990">
                <a:moveTo>
                  <a:pt x="0" y="0"/>
                </a:moveTo>
                <a:lnTo>
                  <a:pt x="2707788" y="0"/>
                </a:lnTo>
                <a:lnTo>
                  <a:pt x="2707788" y="18287990"/>
                </a:lnTo>
                <a:lnTo>
                  <a:pt x="0" y="18287990"/>
                </a:lnTo>
                <a:lnTo>
                  <a:pt x="0" y="0"/>
                </a:lnTo>
                <a:close/>
              </a:path>
            </a:pathLst>
          </a:custGeom>
          <a:blipFill>
            <a:blip r:embed="rId2"/>
            <a:stretch>
              <a:fillRect l="-435254" r="-479668"/>
            </a:stretch>
          </a:blipFill>
        </p:spPr>
        <p:txBody>
          <a:bodyPr/>
          <a:lstStyle/>
          <a:p>
            <a:endParaRPr lang="fr-FR"/>
          </a:p>
        </p:txBody>
      </p:sp>
      <p:sp>
        <p:nvSpPr>
          <p:cNvPr id="3" name="Freeform 3"/>
          <p:cNvSpPr/>
          <p:nvPr/>
        </p:nvSpPr>
        <p:spPr>
          <a:xfrm>
            <a:off x="950443" y="1515808"/>
            <a:ext cx="8933459" cy="15722498"/>
          </a:xfrm>
          <a:custGeom>
            <a:avLst/>
            <a:gdLst/>
            <a:ahLst/>
            <a:cxnLst/>
            <a:rect l="l" t="t" r="r" b="b"/>
            <a:pathLst>
              <a:path w="8933459" h="15722498">
                <a:moveTo>
                  <a:pt x="0" y="0"/>
                </a:moveTo>
                <a:lnTo>
                  <a:pt x="8933459" y="0"/>
                </a:lnTo>
                <a:lnTo>
                  <a:pt x="8933459" y="15722499"/>
                </a:lnTo>
                <a:lnTo>
                  <a:pt x="0" y="15722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4" name="Freeform 4"/>
          <p:cNvSpPr/>
          <p:nvPr/>
        </p:nvSpPr>
        <p:spPr>
          <a:xfrm>
            <a:off x="4838700" y="3048000"/>
            <a:ext cx="3505200" cy="381000"/>
          </a:xfrm>
          <a:custGeom>
            <a:avLst/>
            <a:gdLst/>
            <a:ahLst/>
            <a:cxnLst/>
            <a:rect l="l" t="t" r="r" b="b"/>
            <a:pathLst>
              <a:path w="3505200" h="381000">
                <a:moveTo>
                  <a:pt x="0" y="0"/>
                </a:moveTo>
                <a:lnTo>
                  <a:pt x="3505200" y="0"/>
                </a:lnTo>
                <a:lnTo>
                  <a:pt x="3505200" y="381000"/>
                </a:lnTo>
                <a:lnTo>
                  <a:pt x="0" y="381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5" name="Freeform 5"/>
          <p:cNvSpPr/>
          <p:nvPr/>
        </p:nvSpPr>
        <p:spPr>
          <a:xfrm>
            <a:off x="4708327" y="-268810"/>
            <a:ext cx="2350327" cy="2068949"/>
          </a:xfrm>
          <a:custGeom>
            <a:avLst/>
            <a:gdLst/>
            <a:ahLst/>
            <a:cxnLst/>
            <a:rect l="l" t="t" r="r" b="b"/>
            <a:pathLst>
              <a:path w="2350327" h="2068949">
                <a:moveTo>
                  <a:pt x="0" y="0"/>
                </a:moveTo>
                <a:lnTo>
                  <a:pt x="2350327" y="0"/>
                </a:lnTo>
                <a:lnTo>
                  <a:pt x="2350327" y="2068949"/>
                </a:lnTo>
                <a:lnTo>
                  <a:pt x="0" y="2068949"/>
                </a:lnTo>
                <a:lnTo>
                  <a:pt x="0" y="0"/>
                </a:lnTo>
                <a:close/>
              </a:path>
            </a:pathLst>
          </a:custGeom>
          <a:blipFill>
            <a:blip r:embed="rId7"/>
            <a:stretch>
              <a:fillRect/>
            </a:stretch>
          </a:blipFill>
        </p:spPr>
        <p:txBody>
          <a:bodyPr/>
          <a:lstStyle/>
          <a:p>
            <a:endParaRPr lang="fr-FR"/>
          </a:p>
        </p:txBody>
      </p:sp>
      <p:sp>
        <p:nvSpPr>
          <p:cNvPr id="6" name="TextBox 6"/>
          <p:cNvSpPr txBox="1"/>
          <p:nvPr/>
        </p:nvSpPr>
        <p:spPr>
          <a:xfrm>
            <a:off x="2916657" y="10113147"/>
            <a:ext cx="6131166" cy="6842514"/>
          </a:xfrm>
          <a:prstGeom prst="rect">
            <a:avLst/>
          </a:prstGeom>
        </p:spPr>
        <p:txBody>
          <a:bodyPr lIns="0" tIns="0" rIns="0" bIns="0" rtlCol="0" anchor="t">
            <a:spAutoFit/>
          </a:bodyPr>
          <a:lstStyle/>
          <a:p>
            <a:pPr>
              <a:lnSpc>
                <a:spcPts val="1799"/>
              </a:lnSpc>
            </a:pPr>
            <a:r>
              <a:rPr lang="en-US" sz="1155" b="1" spc="85" dirty="0">
                <a:solidFill>
                  <a:srgbClr val="5E6626"/>
                </a:solidFill>
                <a:latin typeface="Century Gothic Paneuropean Bold"/>
                <a:cs typeface="Century Gothic Paneuropean Bold"/>
                <a:sym typeface="Century Gothic Paneuropean Bold"/>
              </a:rPr>
              <a:t>DESCRIPTION DU POSTE</a:t>
            </a:r>
          </a:p>
          <a:p>
            <a:pPr marL="171450" lvl="0" indent="-171450">
              <a:buFontTx/>
              <a:buChar char="-"/>
            </a:pPr>
            <a:r>
              <a:rPr lang="fr-FR" sz="999" spc="73" dirty="0">
                <a:latin typeface="Century Gothic Paneuropean"/>
                <a:cs typeface="Century Gothic Paneuropean"/>
              </a:rPr>
              <a:t>Etablir le business plan, élaborer la stratégie, les budgets et les prévisions de l’hôtel </a:t>
            </a:r>
            <a:r>
              <a:rPr lang="fr-CI" sz="999" spc="73" dirty="0">
                <a:latin typeface="Century Gothic Paneuropean"/>
                <a:cs typeface="Century Gothic Paneuropean"/>
              </a:rPr>
              <a:t>afin d’assurer la rentabilité et le bon fonctionnement de l’établissement.</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CI" sz="999" spc="73" dirty="0">
                <a:latin typeface="Century Gothic Paneuropean"/>
                <a:cs typeface="Century Gothic Paneuropean"/>
              </a:rPr>
              <a:t>Gérer les budgets/dépenses, analyser et interpréter les informations financières, et contrôler les ventes et les profits.</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FR" sz="999" spc="73" dirty="0">
                <a:latin typeface="Century Gothic Paneuropean"/>
                <a:cs typeface="Century Gothic Paneuropean"/>
              </a:rPr>
              <a:t>Surveiller la performance de l'hôtel par la vérification et l'analyse des systèmes de satisfaction des clients et des rapports financiers. Initier les actions correctives si nécessaire. </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FR" sz="999" spc="73" dirty="0">
                <a:latin typeface="Century Gothic Paneuropean"/>
                <a:cs typeface="Century Gothic Paneuropean"/>
              </a:rPr>
              <a:t>Maintenir les normes de qualité des produits et des services en effectuant des évaluations continues et en analysant sur les plaintes </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CI" sz="999" spc="73" dirty="0">
                <a:latin typeface="Century Gothic Paneuropean"/>
                <a:cs typeface="Century Gothic Paneuropean"/>
              </a:rPr>
              <a:t>Élaborer et mettre en œuvre une stratégie marketing et </a:t>
            </a:r>
            <a:r>
              <a:rPr lang="fr-FR" sz="999" spc="73" dirty="0">
                <a:latin typeface="Century Gothic Paneuropean"/>
                <a:cs typeface="Century Gothic Paneuropean"/>
              </a:rPr>
              <a:t>commerciale selon les recommandations de la marque</a:t>
            </a:r>
            <a:r>
              <a:rPr lang="fr-CI" sz="999" spc="73" dirty="0">
                <a:latin typeface="Century Gothic Paneuropean"/>
                <a:cs typeface="Century Gothic Paneuropean"/>
              </a:rPr>
              <a:t> visant à promouvoir les services de l’hôtel </a:t>
            </a:r>
            <a:r>
              <a:rPr lang="fr-FR" sz="999" spc="73" dirty="0">
                <a:latin typeface="Century Gothic Paneuropean"/>
                <a:cs typeface="Century Gothic Paneuropean"/>
              </a:rPr>
              <a:t>maintenir un niveau important de visibilité de l’hôtel.</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FR" sz="999" spc="73" dirty="0">
                <a:latin typeface="Century Gothic Paneuropean"/>
                <a:cs typeface="Century Gothic Paneuropean"/>
              </a:rPr>
              <a:t>S'assurer que l'hôtel respecte les « staffing guides » approuvés et participer au recrutement des nouveaux salariés.</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CI" sz="999" spc="73" dirty="0">
                <a:latin typeface="Century Gothic Paneuropean"/>
                <a:cs typeface="Century Gothic Paneuropean"/>
              </a:rPr>
              <a:t>Superviser le travail à tous les niveaux (réceptionnistes, personnel de cuisine, femmes de chambre, employés de bureaux etc.) et définir des objectifs clairs</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CI" sz="999" spc="73" dirty="0">
                <a:latin typeface="Century Gothic Paneuropean"/>
                <a:cs typeface="Century Gothic Paneuropean"/>
              </a:rPr>
              <a:t>Prévoir les activités et répartir les responsabilités pour obtenir le modèle d’exploitation le plus efficace</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FR" sz="999" spc="73" dirty="0">
                <a:latin typeface="Century Gothic Paneuropean"/>
                <a:cs typeface="Century Gothic Paneuropean"/>
              </a:rPr>
              <a:t>Assurer la motivation, la cohésion et le développement de l'équipe de l'hôtel. </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CI" sz="999" spc="73" dirty="0">
                <a:latin typeface="Century Gothic Paneuropean"/>
                <a:cs typeface="Century Gothic Paneuropean"/>
              </a:rPr>
              <a:t>Communiquer avec les clients selon les besoins </a:t>
            </a:r>
            <a:r>
              <a:rPr lang="fr-FR" sz="999" spc="73" dirty="0">
                <a:latin typeface="Century Gothic Paneuropean"/>
                <a:cs typeface="Century Gothic Paneuropean"/>
              </a:rPr>
              <a:t>et les assister chaque fois que cela est nécessaire.</a:t>
            </a:r>
            <a:r>
              <a:rPr lang="fr-CI" sz="999" spc="73" dirty="0">
                <a:latin typeface="Century Gothic Paneuropean"/>
                <a:cs typeface="Century Gothic Paneuropean"/>
              </a:rPr>
              <a:t> (les accueillir dans l’établissement, traiter les réclamations, trouver des solutions aux problèmes, donner des informations etc.) </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FR" sz="999" spc="73" dirty="0">
                <a:latin typeface="Century Gothic Paneuropean"/>
                <a:cs typeface="Century Gothic Paneuropean"/>
              </a:rPr>
              <a:t>S'assurer de la bonne communication entre les différents départements.</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FR" sz="999" spc="73" dirty="0">
                <a:latin typeface="Century Gothic Paneuropean"/>
                <a:cs typeface="Century Gothic Paneuropean"/>
              </a:rPr>
              <a:t>Mettre en œuvre toutes les politiques et les SOP de l'entreprise.</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FR" sz="999" spc="73" dirty="0">
                <a:latin typeface="Century Gothic Paneuropean"/>
                <a:cs typeface="Century Gothic Paneuropean"/>
              </a:rPr>
              <a:t>Maintenir l'état général du bâtiment de l'hôtel, i</a:t>
            </a:r>
            <a:r>
              <a:rPr lang="fr-CI" sz="999" spc="73" dirty="0">
                <a:latin typeface="Century Gothic Paneuropean"/>
                <a:cs typeface="Century Gothic Paneuropean"/>
              </a:rPr>
              <a:t>nspecter régulièrement les locaux et faire respecter strictement les normes de santé et de de sécurité</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CI" sz="999" spc="73" dirty="0">
                <a:latin typeface="Century Gothic Paneuropean"/>
                <a:cs typeface="Century Gothic Paneuropean"/>
              </a:rPr>
              <a:t>Collaborer avec des tierces parties : fournisseurs, prestataires, agences de voyage, organisateurs d’événements/conférences etc.</a:t>
            </a:r>
          </a:p>
          <a:p>
            <a:pPr marL="171450" lvl="0" indent="-171450">
              <a:buFontTx/>
              <a:buChar char="-"/>
            </a:pPr>
            <a:endParaRPr lang="fr-FR" sz="999" spc="73" dirty="0">
              <a:solidFill>
                <a:srgbClr val="545454"/>
              </a:solidFill>
              <a:latin typeface="Century Gothic Paneuropean"/>
              <a:cs typeface="Century Gothic Paneuropean"/>
            </a:endParaRPr>
          </a:p>
          <a:p>
            <a:pPr marL="171450" lvl="0" indent="-171450">
              <a:buFontTx/>
              <a:buChar char="-"/>
            </a:pPr>
            <a:r>
              <a:rPr lang="fr-FR" sz="999" spc="73" dirty="0">
                <a:latin typeface="Century Gothic Paneuropean"/>
                <a:cs typeface="Century Gothic Paneuropean"/>
              </a:rPr>
              <a:t>Entretenir des contacts avec les autorités publiques.</a:t>
            </a:r>
          </a:p>
        </p:txBody>
      </p:sp>
      <p:sp>
        <p:nvSpPr>
          <p:cNvPr id="11" name="TextBox 11"/>
          <p:cNvSpPr txBox="1"/>
          <p:nvPr/>
        </p:nvSpPr>
        <p:spPr>
          <a:xfrm>
            <a:off x="4836290" y="1638214"/>
            <a:ext cx="3792904" cy="1245406"/>
          </a:xfrm>
          <a:prstGeom prst="rect">
            <a:avLst/>
          </a:prstGeom>
        </p:spPr>
        <p:txBody>
          <a:bodyPr lIns="0" tIns="0" rIns="0" bIns="0" rtlCol="0" anchor="t">
            <a:spAutoFit/>
          </a:bodyPr>
          <a:lstStyle/>
          <a:p>
            <a:pPr algn="ctr">
              <a:lnSpc>
                <a:spcPts val="3359"/>
              </a:lnSpc>
            </a:pPr>
            <a:r>
              <a:rPr lang="en-US" sz="1404" b="1" spc="151" dirty="0">
                <a:solidFill>
                  <a:srgbClr val="000000"/>
                </a:solidFill>
                <a:latin typeface="Century Gothic Paneuropean Bold"/>
                <a:ea typeface="Century Gothic Paneuropean Bold"/>
                <a:cs typeface="Century Gothic Paneuropean Bold"/>
                <a:sym typeface="Century Gothic Paneuropean Bold"/>
              </a:rPr>
              <a:t>SEEN RANHOTEL BOUAKE</a:t>
            </a:r>
          </a:p>
          <a:p>
            <a:pPr algn="ctr">
              <a:lnSpc>
                <a:spcPts val="3359"/>
              </a:lnSpc>
            </a:pPr>
            <a:r>
              <a:rPr lang="en-US" sz="1403" spc="151" dirty="0">
                <a:solidFill>
                  <a:srgbClr val="EBA800"/>
                </a:solidFill>
                <a:latin typeface="Century Gothic Paneuropean"/>
                <a:ea typeface="Century Gothic Paneuropean"/>
                <a:cs typeface="Century Gothic Paneuropean"/>
                <a:sym typeface="Century Gothic Paneuropean"/>
              </a:rPr>
              <a:t> RECRUTE</a:t>
            </a:r>
          </a:p>
          <a:p>
            <a:pPr algn="ctr">
              <a:lnSpc>
                <a:spcPts val="3359"/>
              </a:lnSpc>
            </a:pPr>
            <a:r>
              <a:rPr lang="fr-FR" sz="1403" b="1" dirty="0">
                <a:solidFill>
                  <a:srgbClr val="000000"/>
                </a:solidFill>
                <a:latin typeface="Century Gothic Paneuropean Bold"/>
                <a:ea typeface="Century Gothic Paneuropean Bold"/>
                <a:cs typeface="Century Gothic Paneuropean Bold"/>
                <a:sym typeface="Century Gothic Paneuropean Bold"/>
              </a:rPr>
              <a:t>DIRECTEUR GENERAL</a:t>
            </a:r>
            <a:endParaRPr lang="en-US" sz="1403" b="1" dirty="0">
              <a:solidFill>
                <a:srgbClr val="000000"/>
              </a:solidFill>
              <a:latin typeface="Century Gothic Paneuropean Bold"/>
              <a:ea typeface="Century Gothic Paneuropean Bold"/>
              <a:cs typeface="Century Gothic Paneuropean Bold"/>
              <a:sym typeface="Century Gothic Paneuropean Bold"/>
            </a:endParaRPr>
          </a:p>
        </p:txBody>
      </p:sp>
      <p:sp>
        <p:nvSpPr>
          <p:cNvPr id="12" name="TextBox 12"/>
          <p:cNvSpPr txBox="1"/>
          <p:nvPr/>
        </p:nvSpPr>
        <p:spPr>
          <a:xfrm>
            <a:off x="3620138" y="2491654"/>
            <a:ext cx="50921" cy="377057"/>
          </a:xfrm>
          <a:prstGeom prst="rect">
            <a:avLst/>
          </a:prstGeom>
        </p:spPr>
        <p:txBody>
          <a:bodyPr lIns="0" tIns="0" rIns="0" bIns="0" rtlCol="0" anchor="t">
            <a:spAutoFit/>
          </a:bodyPr>
          <a:lstStyle/>
          <a:p>
            <a:pPr algn="l">
              <a:lnSpc>
                <a:spcPts val="3359"/>
              </a:lnSpc>
            </a:pPr>
            <a:r>
              <a:rPr lang="en-US" sz="1403">
                <a:solidFill>
                  <a:srgbClr val="000000"/>
                </a:solidFill>
                <a:latin typeface="Century Gothic Paneuropean"/>
                <a:ea typeface="Century Gothic Paneuropean"/>
                <a:cs typeface="Century Gothic Paneuropean"/>
                <a:sym typeface="Century Gothic Paneuropean"/>
              </a:rPr>
              <a:t> </a:t>
            </a:r>
          </a:p>
        </p:txBody>
      </p:sp>
      <p:sp>
        <p:nvSpPr>
          <p:cNvPr id="14" name="TextBox 14"/>
          <p:cNvSpPr txBox="1"/>
          <p:nvPr/>
        </p:nvSpPr>
        <p:spPr>
          <a:xfrm>
            <a:off x="2897607" y="7441768"/>
            <a:ext cx="6690370" cy="2553712"/>
          </a:xfrm>
          <a:prstGeom prst="rect">
            <a:avLst/>
          </a:prstGeom>
        </p:spPr>
        <p:txBody>
          <a:bodyPr wrap="square" lIns="0" tIns="0" rIns="0" bIns="0" rtlCol="0" anchor="t">
            <a:spAutoFit/>
          </a:bodyPr>
          <a:lstStyle/>
          <a:p>
            <a:pPr marL="0" lvl="0" indent="0" algn="l">
              <a:lnSpc>
                <a:spcPts val="1618"/>
              </a:lnSpc>
              <a:spcBef>
                <a:spcPct val="0"/>
              </a:spcBef>
            </a:pPr>
            <a:r>
              <a:rPr lang="en-US" sz="1155" b="1" u="none" strike="noStrike" spc="85" dirty="0">
                <a:solidFill>
                  <a:srgbClr val="5E6626"/>
                </a:solidFill>
                <a:latin typeface="Century Gothic Paneuropean Bold"/>
                <a:ea typeface="Century Gothic Paneuropean Bold"/>
                <a:cs typeface="Century Gothic Paneuropean Bold"/>
                <a:sym typeface="Century Gothic Paneuropean Bold"/>
              </a:rPr>
              <a:t>DIMENSION DU POSTE:</a:t>
            </a:r>
          </a:p>
          <a:p>
            <a:r>
              <a:rPr lang="fr-FR" sz="999" spc="73" dirty="0">
                <a:latin typeface="Century Gothic Paneuropean"/>
                <a:cs typeface="Century Gothic Paneuropean"/>
              </a:rPr>
              <a:t>Le titulaire du poste sera chargé de la gestion du Seen Ran Hôtel Bouaké, qui a ouvert ses portes depuis décembre 2023 et compte 60 chambres.</a:t>
            </a:r>
          </a:p>
          <a:p>
            <a:r>
              <a:rPr lang="fr-FR" sz="999" spc="73" dirty="0">
                <a:latin typeface="Century Gothic Paneuropean"/>
                <a:cs typeface="Century Gothic Paneuropean"/>
              </a:rPr>
              <a:t> </a:t>
            </a:r>
          </a:p>
          <a:p>
            <a:r>
              <a:rPr lang="fr-FR" sz="999" spc="73" dirty="0">
                <a:latin typeface="Century Gothic Paneuropean"/>
                <a:cs typeface="Century Gothic Paneuropean"/>
              </a:rPr>
              <a:t>Vous superviserez tous les aspects de la gestion immobilière conformément à la mission, à la vision, aux politiques et aux procédures opérationnelles standard de Seen Hotels.</a:t>
            </a:r>
          </a:p>
          <a:p>
            <a:r>
              <a:rPr lang="fr-FR" sz="999" spc="73" dirty="0">
                <a:latin typeface="Century Gothic Paneuropean"/>
                <a:cs typeface="Century Gothic Paneuropean"/>
              </a:rPr>
              <a:t> </a:t>
            </a:r>
          </a:p>
          <a:p>
            <a:r>
              <a:rPr lang="fr-FR" sz="999" spc="73" dirty="0">
                <a:latin typeface="Century Gothic Paneuropean"/>
                <a:cs typeface="Century Gothic Paneuropean"/>
              </a:rPr>
              <a:t>Vous serez responsable de maximiser la performance financière, d’atteindre une satisfaction optimale des clients et un bon environnement de travail pour atteindre tous les objectifs fixés dans le cadre des normes de qualité établies</a:t>
            </a:r>
            <a:endParaRPr lang="en-US" sz="999" spc="73" dirty="0">
              <a:latin typeface="Century Gothic Paneuropean"/>
              <a:cs typeface="Century Gothic Paneuropean"/>
              <a:sym typeface="Century Gothic Paneuropean"/>
            </a:endParaRPr>
          </a:p>
          <a:p>
            <a:pPr marL="0" lvl="0" indent="0" algn="l">
              <a:lnSpc>
                <a:spcPts val="1618"/>
              </a:lnSpc>
              <a:spcBef>
                <a:spcPct val="0"/>
              </a:spcBef>
            </a:pPr>
            <a:endParaRPr lang="en-US" sz="1155" b="1" u="none" strike="noStrike" spc="85" dirty="0">
              <a:solidFill>
                <a:srgbClr val="5E6626"/>
              </a:solidFill>
              <a:latin typeface="Century Gothic Paneuropean Bold"/>
              <a:ea typeface="Century Gothic Paneuropean Bold"/>
              <a:cs typeface="Century Gothic Paneuropean Bold"/>
              <a:sym typeface="Century Gothic Paneuropean Bold"/>
            </a:endParaRPr>
          </a:p>
          <a:p>
            <a:pPr marL="0" lvl="0" indent="0" algn="l">
              <a:lnSpc>
                <a:spcPts val="1618"/>
              </a:lnSpc>
              <a:spcBef>
                <a:spcPct val="0"/>
              </a:spcBef>
            </a:pPr>
            <a:r>
              <a:rPr lang="en-US" sz="1155" b="1" u="none" strike="noStrike" spc="85" dirty="0">
                <a:solidFill>
                  <a:srgbClr val="5E6626"/>
                </a:solidFill>
                <a:latin typeface="Century Gothic Paneuropean Bold"/>
                <a:ea typeface="Century Gothic Paneuropean Bold"/>
                <a:cs typeface="Century Gothic Paneuropean Bold"/>
                <a:sym typeface="Century Gothic Paneuropean Bold"/>
              </a:rPr>
              <a:t>STRUCTURE ORGANISATIONNELLE :</a:t>
            </a:r>
          </a:p>
          <a:p>
            <a:pPr lvl="0">
              <a:lnSpc>
                <a:spcPts val="1399"/>
              </a:lnSpc>
              <a:spcBef>
                <a:spcPct val="0"/>
              </a:spcBef>
            </a:pPr>
            <a:r>
              <a:rPr lang="fr-FR" sz="999" spc="73" dirty="0">
                <a:latin typeface="Century Gothic Paneuropean"/>
                <a:cs typeface="Century Gothic Paneuropean"/>
              </a:rPr>
              <a:t>Le Directeur Général de l'hôtel est rattaché au Conseil d’Administration de la société et rapporte directement au CEO de Mangalis Hotel Group. Il supervise directement toutes les Départements de l'hôtel</a:t>
            </a:r>
            <a:endParaRPr lang="en-US" sz="999" spc="73" dirty="0">
              <a:latin typeface="Century Gothic Paneuropean"/>
              <a:cs typeface="Century Gothic Paneuropean"/>
              <a:sym typeface="Century Gothic Paneuropean"/>
            </a:endParaRPr>
          </a:p>
        </p:txBody>
      </p:sp>
      <p:sp>
        <p:nvSpPr>
          <p:cNvPr id="17" name="TextBox 17"/>
          <p:cNvSpPr txBox="1"/>
          <p:nvPr/>
        </p:nvSpPr>
        <p:spPr>
          <a:xfrm>
            <a:off x="3201238" y="2951874"/>
            <a:ext cx="2105968" cy="173203"/>
          </a:xfrm>
          <a:prstGeom prst="rect">
            <a:avLst/>
          </a:prstGeom>
        </p:spPr>
        <p:txBody>
          <a:bodyPr lIns="0" tIns="0" rIns="0" bIns="0" rtlCol="0" anchor="t">
            <a:spAutoFit/>
          </a:bodyPr>
          <a:lstStyle/>
          <a:p>
            <a:pPr algn="l">
              <a:lnSpc>
                <a:spcPts val="1478"/>
              </a:lnSpc>
            </a:pPr>
            <a:r>
              <a:rPr lang="en-US" sz="1056" b="1" spc="78">
                <a:solidFill>
                  <a:srgbClr val="5E6626"/>
                </a:solidFill>
                <a:latin typeface="Century Gothic Paneuropean Bold"/>
                <a:ea typeface="Century Gothic Paneuropean Bold"/>
                <a:cs typeface="Century Gothic Paneuropean Bold"/>
                <a:sym typeface="Century Gothic Paneuropean Bold"/>
              </a:rPr>
              <a:t>DESCRIPTION DU POSTE</a:t>
            </a:r>
          </a:p>
        </p:txBody>
      </p:sp>
      <p:sp>
        <p:nvSpPr>
          <p:cNvPr id="26" name="TextBox 26"/>
          <p:cNvSpPr txBox="1"/>
          <p:nvPr/>
        </p:nvSpPr>
        <p:spPr>
          <a:xfrm>
            <a:off x="3201238" y="3218002"/>
            <a:ext cx="4441971" cy="763992"/>
          </a:xfrm>
          <a:prstGeom prst="rect">
            <a:avLst/>
          </a:prstGeom>
        </p:spPr>
        <p:txBody>
          <a:bodyPr lIns="0" tIns="0" rIns="0" bIns="0" rtlCol="0" anchor="t">
            <a:spAutoFit/>
          </a:bodyPr>
          <a:lstStyle/>
          <a:p>
            <a:pPr marL="171450" indent="-171450">
              <a:lnSpc>
                <a:spcPts val="1199"/>
              </a:lnSpc>
              <a:buFont typeface="Wingdings" panose="05000000000000000000" pitchFamily="2" charset="2"/>
              <a:buChar char="ü"/>
            </a:pPr>
            <a:r>
              <a:rPr lang="en-US" sz="999" b="1" spc="81" dirty="0">
                <a:latin typeface="Century Gothic Paneuropean"/>
                <a:ea typeface="Century Gothic Paneuropean"/>
                <a:cs typeface="Century Gothic Paneuropean"/>
                <a:sym typeface="Century Gothic Paneuropean"/>
              </a:rPr>
              <a:t>Intitulé du poste </a:t>
            </a:r>
            <a:r>
              <a:rPr lang="en-US" sz="999" spc="81" dirty="0">
                <a:latin typeface="Century Gothic Paneuropean"/>
                <a:ea typeface="Century Gothic Paneuropean"/>
                <a:cs typeface="Century Gothic Paneuropean"/>
                <a:sym typeface="Century Gothic Paneuropean"/>
              </a:rPr>
              <a:t>: </a:t>
            </a:r>
            <a:r>
              <a:rPr lang="fr-FR" sz="999" spc="81" dirty="0">
                <a:latin typeface="Century Gothic Paneuropean"/>
                <a:cs typeface="Century Gothic Paneuropean"/>
              </a:rPr>
              <a:t>Directeur Général d’hôtel </a:t>
            </a:r>
          </a:p>
          <a:p>
            <a:pPr marL="171450" indent="-171450">
              <a:lnSpc>
                <a:spcPts val="1199"/>
              </a:lnSpc>
              <a:buFont typeface="Wingdings" panose="05000000000000000000" pitchFamily="2" charset="2"/>
              <a:buChar char="ü"/>
            </a:pPr>
            <a:r>
              <a:rPr lang="fr-FR" sz="999" b="1" spc="81" dirty="0">
                <a:latin typeface="Century Gothic Paneuropean"/>
                <a:cs typeface="Century Gothic Paneuropean"/>
              </a:rPr>
              <a:t>Niveau de poste </a:t>
            </a:r>
            <a:r>
              <a:rPr lang="fr-FR" sz="999" spc="81" dirty="0">
                <a:latin typeface="Century Gothic Paneuropean"/>
                <a:cs typeface="Century Gothic Paneuropean"/>
              </a:rPr>
              <a:t>: Comité Exécutif </a:t>
            </a:r>
          </a:p>
          <a:p>
            <a:pPr marL="171450" indent="-171450">
              <a:lnSpc>
                <a:spcPts val="1199"/>
              </a:lnSpc>
              <a:buFont typeface="Wingdings" panose="05000000000000000000" pitchFamily="2" charset="2"/>
              <a:buChar char="ü"/>
            </a:pPr>
            <a:r>
              <a:rPr lang="fr-FR" sz="999" b="1" spc="81" dirty="0">
                <a:latin typeface="Century Gothic Paneuropean"/>
                <a:cs typeface="Century Gothic Paneuropean"/>
              </a:rPr>
              <a:t>Rend compte à</a:t>
            </a:r>
            <a:r>
              <a:rPr lang="fr-FR" sz="999" spc="81" dirty="0">
                <a:latin typeface="Century Gothic Paneuropean"/>
                <a:cs typeface="Century Gothic Paneuropean"/>
              </a:rPr>
              <a:t>: CEO Mangalis Hotel Group</a:t>
            </a:r>
            <a:r>
              <a:rPr lang="en-US" sz="999" spc="81" dirty="0">
                <a:latin typeface="Century Gothic Paneuropean"/>
                <a:cs typeface="Century Gothic Paneuropean"/>
                <a:sym typeface="Century Gothic Paneuropean"/>
              </a:rPr>
              <a:t> </a:t>
            </a:r>
          </a:p>
          <a:p>
            <a:pPr marL="171450" indent="-171450">
              <a:lnSpc>
                <a:spcPts val="1199"/>
              </a:lnSpc>
              <a:buFont typeface="Wingdings" panose="05000000000000000000" pitchFamily="2" charset="2"/>
              <a:buChar char="ü"/>
            </a:pPr>
            <a:r>
              <a:rPr lang="fr-FR" sz="999" b="1" spc="81" dirty="0">
                <a:latin typeface="Century Gothic Paneuropean"/>
                <a:cs typeface="Century Gothic Paneuropean"/>
              </a:rPr>
              <a:t>Supervise</a:t>
            </a:r>
            <a:r>
              <a:rPr lang="fr-FR" sz="999" spc="81" dirty="0">
                <a:latin typeface="Century Gothic Paneuropean"/>
                <a:cs typeface="Century Gothic Paneuropean"/>
              </a:rPr>
              <a:t>: les membres du comité de Direction</a:t>
            </a:r>
            <a:r>
              <a:rPr lang="fr-FR" dirty="0"/>
              <a:t> </a:t>
            </a:r>
          </a:p>
          <a:p>
            <a:pPr marL="171450" indent="-171450">
              <a:lnSpc>
                <a:spcPts val="1199"/>
              </a:lnSpc>
              <a:buFont typeface="Wingdings" panose="05000000000000000000" pitchFamily="2" charset="2"/>
              <a:buChar char="ü"/>
            </a:pPr>
            <a:r>
              <a:rPr lang="fr-FR" sz="999" b="1" spc="81" dirty="0">
                <a:latin typeface="Century Gothic Paneuropean"/>
                <a:cs typeface="Century Gothic Paneuropean"/>
              </a:rPr>
              <a:t>Lieu</a:t>
            </a:r>
            <a:r>
              <a:rPr lang="fr-FR" sz="999" spc="81" dirty="0">
                <a:latin typeface="Century Gothic Paneuropean"/>
                <a:cs typeface="Century Gothic Paneuropean"/>
              </a:rPr>
              <a:t>: Côte d'Ivoire / Bouaké</a:t>
            </a:r>
            <a:endParaRPr lang="en-US" sz="999" spc="81" dirty="0">
              <a:latin typeface="Century Gothic Paneuropean"/>
              <a:cs typeface="Century Gothic Paneuropean"/>
              <a:sym typeface="Century Gothic Paneuropean"/>
            </a:endParaRPr>
          </a:p>
        </p:txBody>
      </p:sp>
      <p:sp>
        <p:nvSpPr>
          <p:cNvPr id="27" name="TextBox 27"/>
          <p:cNvSpPr txBox="1"/>
          <p:nvPr/>
        </p:nvSpPr>
        <p:spPr>
          <a:xfrm>
            <a:off x="2916657" y="4210236"/>
            <a:ext cx="6550019" cy="2972865"/>
          </a:xfrm>
          <a:prstGeom prst="rect">
            <a:avLst/>
          </a:prstGeom>
        </p:spPr>
        <p:txBody>
          <a:bodyPr lIns="0" tIns="0" rIns="0" bIns="0" rtlCol="0" anchor="t">
            <a:spAutoFit/>
          </a:bodyPr>
          <a:lstStyle/>
          <a:p>
            <a:pPr algn="just">
              <a:lnSpc>
                <a:spcPts val="1649"/>
              </a:lnSpc>
            </a:pPr>
            <a:r>
              <a:rPr lang="fr-FR" sz="999" b="1" dirty="0">
                <a:latin typeface="Century Gothic Paneuropean"/>
                <a:cs typeface="Century Gothic Paneuropean"/>
              </a:rPr>
              <a:t>Seen Hotels </a:t>
            </a:r>
            <a:r>
              <a:rPr lang="fr-FR" sz="999" dirty="0">
                <a:solidFill>
                  <a:srgbClr val="545454"/>
                </a:solidFill>
                <a:latin typeface="Century Gothic Paneuropean"/>
                <a:cs typeface="Century Gothic Paneuropean"/>
              </a:rPr>
              <a:t>– </a:t>
            </a:r>
            <a:r>
              <a:rPr lang="fr-FR" sz="999" dirty="0">
                <a:latin typeface="Century Gothic Paneuropean"/>
                <a:cs typeface="Century Gothic Paneuropean"/>
              </a:rPr>
              <a:t>Une combinaison unique de matières naturelles appuyées par une audace technologique</a:t>
            </a:r>
          </a:p>
          <a:p>
            <a:endParaRPr lang="fr-FR" sz="999" dirty="0">
              <a:latin typeface="Century Gothic Paneuropean"/>
              <a:cs typeface="Century Gothic Paneuropean"/>
            </a:endParaRPr>
          </a:p>
          <a:p>
            <a:r>
              <a:rPr lang="fr-FR" sz="999" spc="73" dirty="0">
                <a:latin typeface="Century Gothic Paneuropean"/>
                <a:cs typeface="Century Gothic Paneuropean"/>
              </a:rPr>
              <a:t>Trendy, différents, connectés à Internet via un réseau WIFI de haute capacité, les hôtels Seen révolutionnent le marché de l’hôtellerie moyenne gamme.</a:t>
            </a:r>
          </a:p>
          <a:p>
            <a:r>
              <a:rPr lang="fr-FR" sz="999" spc="73" dirty="0">
                <a:latin typeface="Century Gothic Paneuropean"/>
                <a:cs typeface="Century Gothic Paneuropean"/>
              </a:rPr>
              <a:t> </a:t>
            </a:r>
          </a:p>
          <a:p>
            <a:r>
              <a:rPr lang="fr-FR" sz="999" spc="73" dirty="0">
                <a:latin typeface="Century Gothic Paneuropean"/>
                <a:cs typeface="Century Gothic Paneuropean"/>
              </a:rPr>
              <a:t>Au cœur du concept Seen, nous avons créé la chambre la plus originale et la plus relaxante que vous n’avez jamais vu dans ce segment d’hôtellerie ! </a:t>
            </a:r>
          </a:p>
          <a:p>
            <a:r>
              <a:rPr lang="fr-FR" sz="999" spc="73" dirty="0">
                <a:latin typeface="Century Gothic Paneuropean"/>
                <a:cs typeface="Century Gothic Paneuropean"/>
              </a:rPr>
              <a:t>Toujours situés en proximité du quartier d’affaires ou près des aéroports principaux, notre marque a été conçue principalement pour des voyages d’affaires ou pour une escapade urbaine.</a:t>
            </a:r>
          </a:p>
          <a:p>
            <a:r>
              <a:rPr lang="fr-FR" sz="999" spc="73" dirty="0">
                <a:latin typeface="Century Gothic Paneuropean"/>
                <a:cs typeface="Century Gothic Paneuropean"/>
              </a:rPr>
              <a:t>Nos clients aiment l’atmosphère amicale et divertissante de Seen, tout en se relaxant dans notre zone lobby lounge. Les hôtels Seen attirent aussi les jeunes élites locales qui veulent voir et être vues.</a:t>
            </a:r>
          </a:p>
          <a:p>
            <a:r>
              <a:rPr lang="fr-FR" sz="999" spc="73" dirty="0">
                <a:latin typeface="Century Gothic Paneuropean"/>
                <a:cs typeface="Century Gothic Paneuropean"/>
              </a:rPr>
              <a:t>La marque a été créé selon les normes de qualité les plus élevées qui permettent dans certaines destinations qu’un hôtel puisse parfaitement être équipé pour le segment haut de gamme ou même le positionnement de resort urbain.</a:t>
            </a:r>
          </a:p>
          <a:p>
            <a:r>
              <a:rPr lang="fr-FR" sz="999" spc="73" dirty="0">
                <a:latin typeface="Century Gothic Paneuropean"/>
                <a:cs typeface="Century Gothic Paneuropean"/>
              </a:rPr>
              <a:t> </a:t>
            </a:r>
          </a:p>
          <a:p>
            <a:r>
              <a:rPr lang="fr-FR" sz="999" spc="73" dirty="0">
                <a:latin typeface="Century Gothic Paneuropean"/>
                <a:cs typeface="Century Gothic Paneuropean"/>
              </a:rPr>
              <a:t>Définitivement en avance sur son temps, les Seen Hotels sont africains dans leurs cœurs et complètement trendy dans leur aspect et la convivialité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DDFF4-9759-0A83-EF26-B39B78F9FA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7795F28-3F28-0688-8815-EB2B8C754DB8}"/>
              </a:ext>
            </a:extLst>
          </p:cNvPr>
          <p:cNvSpPr/>
          <p:nvPr/>
        </p:nvSpPr>
        <p:spPr>
          <a:xfrm>
            <a:off x="0" y="0"/>
            <a:ext cx="2707788" cy="18287990"/>
          </a:xfrm>
          <a:custGeom>
            <a:avLst/>
            <a:gdLst/>
            <a:ahLst/>
            <a:cxnLst/>
            <a:rect l="l" t="t" r="r" b="b"/>
            <a:pathLst>
              <a:path w="2707788" h="18287990">
                <a:moveTo>
                  <a:pt x="0" y="0"/>
                </a:moveTo>
                <a:lnTo>
                  <a:pt x="2707788" y="0"/>
                </a:lnTo>
                <a:lnTo>
                  <a:pt x="2707788" y="18287990"/>
                </a:lnTo>
                <a:lnTo>
                  <a:pt x="0" y="18287990"/>
                </a:lnTo>
                <a:lnTo>
                  <a:pt x="0" y="0"/>
                </a:lnTo>
                <a:close/>
              </a:path>
            </a:pathLst>
          </a:custGeom>
          <a:blipFill>
            <a:blip r:embed="rId2"/>
            <a:stretch>
              <a:fillRect l="-435254" r="-479668"/>
            </a:stretch>
          </a:blipFill>
        </p:spPr>
        <p:txBody>
          <a:bodyPr/>
          <a:lstStyle/>
          <a:p>
            <a:endParaRPr lang="fr-FR"/>
          </a:p>
        </p:txBody>
      </p:sp>
      <p:sp>
        <p:nvSpPr>
          <p:cNvPr id="3" name="Freeform 3">
            <a:extLst>
              <a:ext uri="{FF2B5EF4-FFF2-40B4-BE49-F238E27FC236}">
                <a16:creationId xmlns:a16="http://schemas.microsoft.com/office/drawing/2014/main" id="{4C35AB91-85E4-6CF0-024B-D1D2420287A9}"/>
              </a:ext>
            </a:extLst>
          </p:cNvPr>
          <p:cNvSpPr/>
          <p:nvPr/>
        </p:nvSpPr>
        <p:spPr>
          <a:xfrm>
            <a:off x="950443" y="1515808"/>
            <a:ext cx="8933459" cy="15722498"/>
          </a:xfrm>
          <a:custGeom>
            <a:avLst/>
            <a:gdLst/>
            <a:ahLst/>
            <a:cxnLst/>
            <a:rect l="l" t="t" r="r" b="b"/>
            <a:pathLst>
              <a:path w="8933459" h="15722498">
                <a:moveTo>
                  <a:pt x="0" y="0"/>
                </a:moveTo>
                <a:lnTo>
                  <a:pt x="8933459" y="0"/>
                </a:lnTo>
                <a:lnTo>
                  <a:pt x="8933459" y="15722499"/>
                </a:lnTo>
                <a:lnTo>
                  <a:pt x="0" y="15722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4" name="Freeform 4">
            <a:extLst>
              <a:ext uri="{FF2B5EF4-FFF2-40B4-BE49-F238E27FC236}">
                <a16:creationId xmlns:a16="http://schemas.microsoft.com/office/drawing/2014/main" id="{CF537A05-1467-A7E7-DA28-0A4524E0FAC5}"/>
              </a:ext>
            </a:extLst>
          </p:cNvPr>
          <p:cNvSpPr/>
          <p:nvPr/>
        </p:nvSpPr>
        <p:spPr>
          <a:xfrm>
            <a:off x="4838700" y="3048000"/>
            <a:ext cx="3505200" cy="381000"/>
          </a:xfrm>
          <a:custGeom>
            <a:avLst/>
            <a:gdLst/>
            <a:ahLst/>
            <a:cxnLst/>
            <a:rect l="l" t="t" r="r" b="b"/>
            <a:pathLst>
              <a:path w="3505200" h="381000">
                <a:moveTo>
                  <a:pt x="0" y="0"/>
                </a:moveTo>
                <a:lnTo>
                  <a:pt x="3505200" y="0"/>
                </a:lnTo>
                <a:lnTo>
                  <a:pt x="3505200" y="381000"/>
                </a:lnTo>
                <a:lnTo>
                  <a:pt x="0" y="381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5" name="Freeform 5">
            <a:extLst>
              <a:ext uri="{FF2B5EF4-FFF2-40B4-BE49-F238E27FC236}">
                <a16:creationId xmlns:a16="http://schemas.microsoft.com/office/drawing/2014/main" id="{9796E0EA-8C1E-534A-A2CB-5010C5941EFA}"/>
              </a:ext>
            </a:extLst>
          </p:cNvPr>
          <p:cNvSpPr/>
          <p:nvPr/>
        </p:nvSpPr>
        <p:spPr>
          <a:xfrm>
            <a:off x="4708327" y="-268810"/>
            <a:ext cx="2350327" cy="2068949"/>
          </a:xfrm>
          <a:custGeom>
            <a:avLst/>
            <a:gdLst/>
            <a:ahLst/>
            <a:cxnLst/>
            <a:rect l="l" t="t" r="r" b="b"/>
            <a:pathLst>
              <a:path w="2350327" h="2068949">
                <a:moveTo>
                  <a:pt x="0" y="0"/>
                </a:moveTo>
                <a:lnTo>
                  <a:pt x="2350327" y="0"/>
                </a:lnTo>
                <a:lnTo>
                  <a:pt x="2350327" y="2068949"/>
                </a:lnTo>
                <a:lnTo>
                  <a:pt x="0" y="2068949"/>
                </a:lnTo>
                <a:lnTo>
                  <a:pt x="0" y="0"/>
                </a:lnTo>
                <a:close/>
              </a:path>
            </a:pathLst>
          </a:custGeom>
          <a:blipFill>
            <a:blip r:embed="rId7"/>
            <a:stretch>
              <a:fillRect/>
            </a:stretch>
          </a:blipFill>
        </p:spPr>
        <p:txBody>
          <a:bodyPr/>
          <a:lstStyle/>
          <a:p>
            <a:endParaRPr lang="fr-FR"/>
          </a:p>
        </p:txBody>
      </p:sp>
      <p:grpSp>
        <p:nvGrpSpPr>
          <p:cNvPr id="7" name="Group 7">
            <a:extLst>
              <a:ext uri="{FF2B5EF4-FFF2-40B4-BE49-F238E27FC236}">
                <a16:creationId xmlns:a16="http://schemas.microsoft.com/office/drawing/2014/main" id="{25885E37-2E80-35C0-796E-6024585A73B7}"/>
              </a:ext>
            </a:extLst>
          </p:cNvPr>
          <p:cNvGrpSpPr/>
          <p:nvPr/>
        </p:nvGrpSpPr>
        <p:grpSpPr>
          <a:xfrm>
            <a:off x="2852139" y="8629764"/>
            <a:ext cx="6484418" cy="1687773"/>
            <a:chOff x="-55280" y="0"/>
            <a:chExt cx="1707830" cy="444516"/>
          </a:xfrm>
          <a:solidFill>
            <a:schemeClr val="tx2">
              <a:lumMod val="60000"/>
              <a:lumOff val="40000"/>
            </a:schemeClr>
          </a:solidFill>
        </p:grpSpPr>
        <p:sp>
          <p:nvSpPr>
            <p:cNvPr id="8" name="Freeform 8">
              <a:extLst>
                <a:ext uri="{FF2B5EF4-FFF2-40B4-BE49-F238E27FC236}">
                  <a16:creationId xmlns:a16="http://schemas.microsoft.com/office/drawing/2014/main" id="{C2C49F79-3FA5-A549-DD29-6806D1E7234C}"/>
                </a:ext>
              </a:extLst>
            </p:cNvPr>
            <p:cNvSpPr/>
            <p:nvPr/>
          </p:nvSpPr>
          <p:spPr>
            <a:xfrm>
              <a:off x="0" y="0"/>
              <a:ext cx="1652550" cy="444516"/>
            </a:xfrm>
            <a:custGeom>
              <a:avLst/>
              <a:gdLst/>
              <a:ahLst/>
              <a:cxnLst/>
              <a:rect l="l" t="t" r="r" b="b"/>
              <a:pathLst>
                <a:path w="1652550" h="444516">
                  <a:moveTo>
                    <a:pt x="0" y="0"/>
                  </a:moveTo>
                  <a:lnTo>
                    <a:pt x="1652550" y="0"/>
                  </a:lnTo>
                  <a:lnTo>
                    <a:pt x="1652550" y="444516"/>
                  </a:lnTo>
                  <a:lnTo>
                    <a:pt x="0" y="444516"/>
                  </a:lnTo>
                  <a:close/>
                </a:path>
              </a:pathLst>
            </a:custGeom>
            <a:grpFill/>
          </p:spPr>
          <p:txBody>
            <a:bodyPr/>
            <a:lstStyle/>
            <a:p>
              <a:endParaRPr lang="fr-FR">
                <a:highlight>
                  <a:srgbClr val="808000"/>
                </a:highlight>
              </a:endParaRPr>
            </a:p>
          </p:txBody>
        </p:sp>
        <p:sp>
          <p:nvSpPr>
            <p:cNvPr id="9" name="TextBox 9">
              <a:extLst>
                <a:ext uri="{FF2B5EF4-FFF2-40B4-BE49-F238E27FC236}">
                  <a16:creationId xmlns:a16="http://schemas.microsoft.com/office/drawing/2014/main" id="{726FD11F-18D8-7513-E4B8-447FCD6CDD86}"/>
                </a:ext>
              </a:extLst>
            </p:cNvPr>
            <p:cNvSpPr txBox="1"/>
            <p:nvPr/>
          </p:nvSpPr>
          <p:spPr>
            <a:xfrm>
              <a:off x="-55280" y="0"/>
              <a:ext cx="1707830" cy="444516"/>
            </a:xfrm>
            <a:prstGeom prst="rect">
              <a:avLst/>
            </a:prstGeom>
            <a:solidFill>
              <a:schemeClr val="accent3">
                <a:lumMod val="75000"/>
              </a:schemeClr>
            </a:solidFill>
          </p:spPr>
          <p:txBody>
            <a:bodyPr lIns="50800" tIns="50800" rIns="50800" bIns="50800" rtlCol="0" anchor="ctr"/>
            <a:lstStyle/>
            <a:p>
              <a:pPr algn="ctr">
                <a:lnSpc>
                  <a:spcPts val="3359"/>
                </a:lnSpc>
              </a:pPr>
              <a:endParaRPr dirty="0">
                <a:highlight>
                  <a:srgbClr val="808000"/>
                </a:highlight>
              </a:endParaRPr>
            </a:p>
          </p:txBody>
        </p:sp>
      </p:grpSp>
      <p:sp>
        <p:nvSpPr>
          <p:cNvPr id="10" name="TextBox 10">
            <a:extLst>
              <a:ext uri="{FF2B5EF4-FFF2-40B4-BE49-F238E27FC236}">
                <a16:creationId xmlns:a16="http://schemas.microsoft.com/office/drawing/2014/main" id="{8D4FCCD6-5E6D-5ACF-B332-5B3C8BE7CFF4}"/>
              </a:ext>
            </a:extLst>
          </p:cNvPr>
          <p:cNvSpPr txBox="1"/>
          <p:nvPr/>
        </p:nvSpPr>
        <p:spPr>
          <a:xfrm>
            <a:off x="3062030" y="8673532"/>
            <a:ext cx="2113607" cy="230512"/>
          </a:xfrm>
          <a:prstGeom prst="rect">
            <a:avLst/>
          </a:prstGeom>
        </p:spPr>
        <p:txBody>
          <a:bodyPr lIns="0" tIns="0" rIns="0" bIns="0" rtlCol="0" anchor="t">
            <a:spAutoFit/>
          </a:bodyPr>
          <a:lstStyle/>
          <a:p>
            <a:pPr algn="l">
              <a:lnSpc>
                <a:spcPts val="1965"/>
              </a:lnSpc>
            </a:pPr>
            <a:r>
              <a:rPr lang="en-US" sz="1155" b="1" spc="65" dirty="0">
                <a:solidFill>
                  <a:schemeClr val="bg1"/>
                </a:solidFill>
                <a:latin typeface="Century Gothic Paneuropean Bold"/>
                <a:cs typeface="Century Gothic Paneuropean Bold"/>
                <a:sym typeface="Century Gothic Paneuropean Bold"/>
              </a:rPr>
              <a:t>POUR POSTULER </a:t>
            </a:r>
          </a:p>
        </p:txBody>
      </p:sp>
      <p:sp>
        <p:nvSpPr>
          <p:cNvPr id="12" name="TextBox 12">
            <a:extLst>
              <a:ext uri="{FF2B5EF4-FFF2-40B4-BE49-F238E27FC236}">
                <a16:creationId xmlns:a16="http://schemas.microsoft.com/office/drawing/2014/main" id="{FA242833-389A-6618-23B7-882D9B5BD4F4}"/>
              </a:ext>
            </a:extLst>
          </p:cNvPr>
          <p:cNvSpPr txBox="1"/>
          <p:nvPr/>
        </p:nvSpPr>
        <p:spPr>
          <a:xfrm>
            <a:off x="3620138" y="2491654"/>
            <a:ext cx="50921" cy="377057"/>
          </a:xfrm>
          <a:prstGeom prst="rect">
            <a:avLst/>
          </a:prstGeom>
        </p:spPr>
        <p:txBody>
          <a:bodyPr lIns="0" tIns="0" rIns="0" bIns="0" rtlCol="0" anchor="t">
            <a:spAutoFit/>
          </a:bodyPr>
          <a:lstStyle/>
          <a:p>
            <a:pPr algn="l">
              <a:lnSpc>
                <a:spcPts val="3359"/>
              </a:lnSpc>
            </a:pPr>
            <a:r>
              <a:rPr lang="en-US" sz="1403">
                <a:solidFill>
                  <a:srgbClr val="000000"/>
                </a:solidFill>
                <a:latin typeface="Century Gothic Paneuropean"/>
                <a:ea typeface="Century Gothic Paneuropean"/>
                <a:cs typeface="Century Gothic Paneuropean"/>
                <a:sym typeface="Century Gothic Paneuropean"/>
              </a:rPr>
              <a:t> </a:t>
            </a:r>
          </a:p>
        </p:txBody>
      </p:sp>
      <p:sp>
        <p:nvSpPr>
          <p:cNvPr id="31" name="TextBox 31">
            <a:extLst>
              <a:ext uri="{FF2B5EF4-FFF2-40B4-BE49-F238E27FC236}">
                <a16:creationId xmlns:a16="http://schemas.microsoft.com/office/drawing/2014/main" id="{6F882CBE-144A-7C92-168B-21D1004C4C42}"/>
              </a:ext>
            </a:extLst>
          </p:cNvPr>
          <p:cNvSpPr txBox="1"/>
          <p:nvPr/>
        </p:nvSpPr>
        <p:spPr>
          <a:xfrm>
            <a:off x="3062030" y="8995437"/>
            <a:ext cx="6022375" cy="1068562"/>
          </a:xfrm>
          <a:prstGeom prst="rect">
            <a:avLst/>
          </a:prstGeom>
        </p:spPr>
        <p:txBody>
          <a:bodyPr wrap="square" lIns="0" tIns="0" rIns="0" bIns="0" rtlCol="0" anchor="t">
            <a:spAutoFit/>
          </a:bodyPr>
          <a:lstStyle/>
          <a:p>
            <a:pPr>
              <a:lnSpc>
                <a:spcPct val="150000"/>
              </a:lnSpc>
            </a:pPr>
            <a:r>
              <a:rPr lang="fr-FR" sz="1600" spc="73" dirty="0">
                <a:solidFill>
                  <a:schemeClr val="bg1"/>
                </a:solidFill>
                <a:latin typeface="Century Gothic Paneuropean"/>
                <a:cs typeface="Century Gothic Paneuropean"/>
              </a:rPr>
              <a:t>Veuillez transmettre votre </a:t>
            </a:r>
            <a:r>
              <a:rPr lang="fr-FR" sz="1600" spc="73" dirty="0">
                <a:solidFill>
                  <a:srgbClr val="C00000"/>
                </a:solidFill>
                <a:latin typeface="Century Gothic Paneuropean"/>
                <a:cs typeface="Century Gothic Paneuropean"/>
              </a:rPr>
              <a:t>CV + Lettre de motivation </a:t>
            </a:r>
            <a:r>
              <a:rPr lang="fr-FR" sz="1600" spc="73" dirty="0">
                <a:solidFill>
                  <a:schemeClr val="bg1"/>
                </a:solidFill>
                <a:latin typeface="Century Gothic Paneuropean"/>
                <a:cs typeface="Century Gothic Paneuropean"/>
              </a:rPr>
              <a:t>avec </a:t>
            </a:r>
            <a:r>
              <a:rPr lang="fr-FR" sz="1600" spc="73" dirty="0">
                <a:solidFill>
                  <a:srgbClr val="C00000"/>
                </a:solidFill>
                <a:latin typeface="Century Gothic Paneuropean"/>
                <a:cs typeface="Century Gothic Paneuropean"/>
              </a:rPr>
              <a:t>l'intitulé du poste </a:t>
            </a:r>
            <a:r>
              <a:rPr lang="fr-FR" sz="1600" spc="73" dirty="0">
                <a:solidFill>
                  <a:schemeClr val="bg1"/>
                </a:solidFill>
                <a:latin typeface="Century Gothic Paneuropean"/>
                <a:cs typeface="Century Gothic Paneuropean"/>
              </a:rPr>
              <a:t>à l’adresse </a:t>
            </a:r>
            <a:r>
              <a:rPr lang="fr-FR" sz="1600" spc="73" dirty="0">
                <a:solidFill>
                  <a:srgbClr val="C00000"/>
                </a:solidFill>
                <a:latin typeface="Century Gothic Paneuropean"/>
                <a:cs typeface="Century Gothic Paneuropean"/>
                <a:hlinkClick r:id="rId8">
                  <a:extLst>
                    <a:ext uri="{A12FA001-AC4F-418D-AE19-62706E023703}">
                      <ahyp:hlinkClr xmlns:ahyp="http://schemas.microsoft.com/office/drawing/2018/hyperlinkcolor" val="tx"/>
                    </a:ext>
                  </a:extLst>
                </a:hlinkClick>
              </a:rPr>
              <a:t>careers@mangalis.com</a:t>
            </a:r>
            <a:r>
              <a:rPr lang="fr-FR" sz="1600" spc="73" dirty="0">
                <a:solidFill>
                  <a:srgbClr val="C00000"/>
                </a:solidFill>
                <a:latin typeface="Century Gothic Paneuropean"/>
                <a:cs typeface="Century Gothic Paneuropean"/>
              </a:rPr>
              <a:t> </a:t>
            </a:r>
            <a:r>
              <a:rPr lang="fr-FR" sz="1600" spc="73" dirty="0">
                <a:solidFill>
                  <a:schemeClr val="bg1"/>
                </a:solidFill>
                <a:latin typeface="Century Gothic Paneuropean"/>
                <a:cs typeface="Century Gothic Paneuropean"/>
              </a:rPr>
              <a:t>avant le </a:t>
            </a:r>
            <a:r>
              <a:rPr lang="fr-FR" sz="1600" spc="73" dirty="0">
                <a:solidFill>
                  <a:srgbClr val="C00000"/>
                </a:solidFill>
                <a:latin typeface="Century Gothic Paneuropean"/>
                <a:cs typeface="Century Gothic Paneuropean"/>
              </a:rPr>
              <a:t>10 octobre 2025</a:t>
            </a:r>
            <a:r>
              <a:rPr lang="fr-FR" sz="1600" spc="73" dirty="0">
                <a:solidFill>
                  <a:schemeClr val="bg1"/>
                </a:solidFill>
                <a:latin typeface="Century Gothic Paneuropean"/>
                <a:cs typeface="Century Gothic Paneuropean"/>
              </a:rPr>
              <a:t>.</a:t>
            </a:r>
            <a:endParaRPr lang="en-US" sz="1600" spc="73" dirty="0">
              <a:solidFill>
                <a:schemeClr val="bg1"/>
              </a:solidFill>
              <a:latin typeface="Century Gothic Paneuropean"/>
              <a:cs typeface="Century Gothic Paneuropean"/>
              <a:sym typeface="Century Gothic Paneuropean Bold"/>
            </a:endParaRPr>
          </a:p>
        </p:txBody>
      </p:sp>
      <p:sp>
        <p:nvSpPr>
          <p:cNvPr id="32" name="TextBox 11">
            <a:extLst>
              <a:ext uri="{FF2B5EF4-FFF2-40B4-BE49-F238E27FC236}">
                <a16:creationId xmlns:a16="http://schemas.microsoft.com/office/drawing/2014/main" id="{AA8A3DD2-CF0C-34BA-BD30-4CD95C53E4D9}"/>
              </a:ext>
            </a:extLst>
          </p:cNvPr>
          <p:cNvSpPr txBox="1"/>
          <p:nvPr/>
        </p:nvSpPr>
        <p:spPr>
          <a:xfrm>
            <a:off x="4661540" y="1580818"/>
            <a:ext cx="3792904" cy="1245406"/>
          </a:xfrm>
          <a:prstGeom prst="rect">
            <a:avLst/>
          </a:prstGeom>
        </p:spPr>
        <p:txBody>
          <a:bodyPr lIns="0" tIns="0" rIns="0" bIns="0" rtlCol="0" anchor="t">
            <a:spAutoFit/>
          </a:bodyPr>
          <a:lstStyle/>
          <a:p>
            <a:pPr algn="ctr">
              <a:lnSpc>
                <a:spcPts val="3359"/>
              </a:lnSpc>
            </a:pPr>
            <a:r>
              <a:rPr lang="en-US" sz="1404" b="1" spc="151" dirty="0">
                <a:solidFill>
                  <a:srgbClr val="000000"/>
                </a:solidFill>
                <a:latin typeface="Century Gothic Paneuropean Bold"/>
                <a:ea typeface="Century Gothic Paneuropean Bold"/>
                <a:cs typeface="Century Gothic Paneuropean Bold"/>
                <a:sym typeface="Century Gothic Paneuropean Bold"/>
              </a:rPr>
              <a:t>SEEN RANHOTEL BOUAKE</a:t>
            </a:r>
          </a:p>
          <a:p>
            <a:pPr algn="ctr">
              <a:lnSpc>
                <a:spcPts val="3359"/>
              </a:lnSpc>
            </a:pPr>
            <a:r>
              <a:rPr lang="en-US" sz="1403" spc="151" dirty="0">
                <a:solidFill>
                  <a:srgbClr val="EBA800"/>
                </a:solidFill>
                <a:latin typeface="Century Gothic Paneuropean"/>
                <a:ea typeface="Century Gothic Paneuropean"/>
                <a:cs typeface="Century Gothic Paneuropean"/>
                <a:sym typeface="Century Gothic Paneuropean"/>
              </a:rPr>
              <a:t> RECRUTE</a:t>
            </a:r>
          </a:p>
          <a:p>
            <a:pPr algn="ctr">
              <a:lnSpc>
                <a:spcPts val="3359"/>
              </a:lnSpc>
            </a:pPr>
            <a:r>
              <a:rPr lang="fr-FR" sz="1403" b="1" dirty="0">
                <a:solidFill>
                  <a:srgbClr val="000000"/>
                </a:solidFill>
                <a:latin typeface="Century Gothic Paneuropean Bold"/>
                <a:ea typeface="Century Gothic Paneuropean Bold"/>
                <a:cs typeface="Century Gothic Paneuropean Bold"/>
                <a:sym typeface="Century Gothic Paneuropean Bold"/>
              </a:rPr>
              <a:t>DIRECTEUR GENERAL</a:t>
            </a:r>
            <a:endParaRPr lang="en-US" sz="1403" b="1" dirty="0">
              <a:solidFill>
                <a:srgbClr val="000000"/>
              </a:solidFill>
              <a:latin typeface="Century Gothic Paneuropean Bold"/>
              <a:ea typeface="Century Gothic Paneuropean Bold"/>
              <a:cs typeface="Century Gothic Paneuropean Bold"/>
              <a:sym typeface="Century Gothic Paneuropean Bold"/>
            </a:endParaRPr>
          </a:p>
        </p:txBody>
      </p:sp>
      <p:sp>
        <p:nvSpPr>
          <p:cNvPr id="33" name="TextBox 14">
            <a:extLst>
              <a:ext uri="{FF2B5EF4-FFF2-40B4-BE49-F238E27FC236}">
                <a16:creationId xmlns:a16="http://schemas.microsoft.com/office/drawing/2014/main" id="{539D4048-F5B4-0BA7-3799-DD77E3849FEA}"/>
              </a:ext>
            </a:extLst>
          </p:cNvPr>
          <p:cNvSpPr txBox="1"/>
          <p:nvPr/>
        </p:nvSpPr>
        <p:spPr>
          <a:xfrm>
            <a:off x="2934587" y="3071803"/>
            <a:ext cx="6690370" cy="871649"/>
          </a:xfrm>
          <a:prstGeom prst="rect">
            <a:avLst/>
          </a:prstGeom>
        </p:spPr>
        <p:txBody>
          <a:bodyPr wrap="square" lIns="0" tIns="0" rIns="0" bIns="0" rtlCol="0" anchor="t">
            <a:spAutoFit/>
          </a:bodyPr>
          <a:lstStyle/>
          <a:p>
            <a:pPr>
              <a:lnSpc>
                <a:spcPts val="1618"/>
              </a:lnSpc>
            </a:pPr>
            <a:r>
              <a:rPr lang="en-US" sz="1155" b="1" spc="65" dirty="0">
                <a:solidFill>
                  <a:srgbClr val="5E6626"/>
                </a:solidFill>
                <a:latin typeface="Century Gothic Paneuropean Bold"/>
                <a:ea typeface="Century Gothic Paneuropean Bold"/>
                <a:cs typeface="Century Gothic Paneuropean Bold"/>
                <a:sym typeface="Century Gothic Paneuropean Bold"/>
              </a:rPr>
              <a:t>PROFIL RECHERCHÉ :</a:t>
            </a:r>
          </a:p>
          <a:p>
            <a:pPr>
              <a:lnSpc>
                <a:spcPts val="1618"/>
              </a:lnSpc>
            </a:pPr>
            <a:endParaRPr lang="en-US" sz="1155" b="1" spc="65" dirty="0">
              <a:solidFill>
                <a:srgbClr val="5E6626"/>
              </a:solidFill>
              <a:latin typeface="Century Gothic Paneuropean Bold"/>
              <a:ea typeface="Century Gothic Paneuropean Bold"/>
              <a:cs typeface="Century Gothic Paneuropean Bold"/>
              <a:sym typeface="Century Gothic Paneuropean Bold"/>
            </a:endParaRPr>
          </a:p>
          <a:p>
            <a:r>
              <a:rPr lang="fr-FR" sz="999" spc="73" dirty="0">
                <a:latin typeface="Century Gothic Paneuropean"/>
                <a:cs typeface="Century Gothic Paneuropean"/>
              </a:rPr>
              <a:t>Bachelor, Bac+4/5 Gestion hotellière ou tout diplôme équivalent.</a:t>
            </a:r>
          </a:p>
          <a:p>
            <a:r>
              <a:rPr lang="fr-FR" sz="999" spc="73" dirty="0">
                <a:latin typeface="Century Gothic Paneuropean"/>
                <a:cs typeface="Century Gothic Paneuropean"/>
              </a:rPr>
              <a:t>Minimum 05 ans d'expérience professionnelle dans un hôtel de chaîne internationale 3 ou 4 étoiles à un poste identique ou similaire.</a:t>
            </a:r>
          </a:p>
        </p:txBody>
      </p:sp>
      <p:sp>
        <p:nvSpPr>
          <p:cNvPr id="34" name="TextBox 14">
            <a:extLst>
              <a:ext uri="{FF2B5EF4-FFF2-40B4-BE49-F238E27FC236}">
                <a16:creationId xmlns:a16="http://schemas.microsoft.com/office/drawing/2014/main" id="{7764F93D-5E3C-21F7-553B-B4ED035F869D}"/>
              </a:ext>
            </a:extLst>
          </p:cNvPr>
          <p:cNvSpPr txBox="1"/>
          <p:nvPr/>
        </p:nvSpPr>
        <p:spPr>
          <a:xfrm>
            <a:off x="2915537" y="4114902"/>
            <a:ext cx="6690370" cy="4254370"/>
          </a:xfrm>
          <a:prstGeom prst="rect">
            <a:avLst/>
          </a:prstGeom>
        </p:spPr>
        <p:txBody>
          <a:bodyPr wrap="square" lIns="0" tIns="0" rIns="0" bIns="0" rtlCol="0" anchor="t">
            <a:spAutoFit/>
          </a:bodyPr>
          <a:lstStyle/>
          <a:p>
            <a:pPr>
              <a:lnSpc>
                <a:spcPts val="1618"/>
              </a:lnSpc>
            </a:pPr>
            <a:r>
              <a:rPr lang="en-US" sz="1155" b="1" spc="65">
                <a:solidFill>
                  <a:srgbClr val="5E6626"/>
                </a:solidFill>
                <a:latin typeface="Century Gothic Paneuropean Bold"/>
                <a:ea typeface="Century Gothic Paneuropean Bold"/>
                <a:cs typeface="Century Gothic Paneuropean Bold"/>
                <a:sym typeface="Century Gothic Paneuropean Bold"/>
              </a:rPr>
              <a:t>COMPÉTENCES CLÉS</a:t>
            </a:r>
            <a:endParaRPr lang="en-US" sz="1155" b="1" spc="65" dirty="0">
              <a:solidFill>
                <a:srgbClr val="5E6626"/>
              </a:solidFill>
              <a:latin typeface="Century Gothic Paneuropean Bold"/>
              <a:ea typeface="Century Gothic Paneuropean Bold"/>
              <a:cs typeface="Century Gothic Paneuropean Bold"/>
              <a:sym typeface="Century Gothic Paneuropean Bold"/>
            </a:endParaRPr>
          </a:p>
          <a:p>
            <a:pPr>
              <a:lnSpc>
                <a:spcPts val="1618"/>
              </a:lnSpc>
            </a:pPr>
            <a:endParaRPr lang="en-US" sz="1155" b="1" spc="65" dirty="0">
              <a:solidFill>
                <a:srgbClr val="5E6626"/>
              </a:solidFill>
              <a:latin typeface="Century Gothic Paneuropean Bold"/>
              <a:ea typeface="Century Gothic Paneuropean Bold"/>
              <a:cs typeface="Century Gothic Paneuropean Bold"/>
              <a:sym typeface="Century Gothic Paneuropean Bold"/>
            </a:endParaRPr>
          </a:p>
          <a:p>
            <a:pPr marL="171450" lvl="0" indent="-171450">
              <a:buFontTx/>
              <a:buChar char="-"/>
            </a:pPr>
            <a:r>
              <a:rPr lang="fr-FR" sz="999" spc="73" dirty="0">
                <a:latin typeface="Century Gothic Paneuropean"/>
                <a:cs typeface="Century Gothic Paneuropean"/>
              </a:rPr>
              <a:t>Orientation client, Éthique et valeurs.</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FR" sz="999" spc="73" dirty="0">
                <a:latin typeface="Century Gothic Paneuropean"/>
                <a:cs typeface="Century Gothic Paneuropean"/>
              </a:rPr>
              <a:t>Compétences analytiques.</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FR" sz="999" spc="73" dirty="0">
                <a:latin typeface="Century Gothic Paneuropean"/>
                <a:cs typeface="Century Gothic Paneuropean"/>
              </a:rPr>
              <a:t>Bonnes compétences en communication, proactif et motivé.</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FR" sz="999" spc="73" dirty="0">
                <a:latin typeface="Century Gothic Paneuropean"/>
                <a:cs typeface="Century Gothic Paneuropean"/>
              </a:rPr>
              <a:t>Ouverture d'esprit, attitude positive et grande adaptabilité, flexibilité pour faire face aux imprévus, capacité à travailler dans la diversité.</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CI" sz="999" spc="73" dirty="0">
                <a:latin typeface="Century Gothic Paneuropean"/>
                <a:cs typeface="Century Gothic Paneuropean"/>
              </a:rPr>
              <a:t>Connaissance des meilleures pratiques en gestion hôtelière et des lois et réglementations en vigueur.</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CI" sz="999" spc="73" dirty="0">
                <a:latin typeface="Century Gothic Paneuropean"/>
                <a:cs typeface="Century Gothic Paneuropean"/>
              </a:rPr>
              <a:t>Une bonne connaissance des logiciels de gestion d’hôtel serait un plus.</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CI" sz="999" spc="73" dirty="0">
                <a:latin typeface="Century Gothic Paneuropean"/>
                <a:cs typeface="Century Gothic Paneuropean"/>
              </a:rPr>
              <a:t>Excellentes compétences en matière de service client.</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CI" sz="999" spc="73" dirty="0">
                <a:latin typeface="Century Gothic Paneuropean"/>
                <a:cs typeface="Century Gothic Paneuropean"/>
              </a:rPr>
              <a:t>Aptitude à résoudre des problèmes et à prendre des décisions.</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CI" sz="999" spc="73" dirty="0">
                <a:latin typeface="Century Gothic Paneuropean"/>
                <a:cs typeface="Century Gothic Paneuropean"/>
              </a:rPr>
              <a:t>Fiabilité et capacité à effectuer plusieurs tâches simultanément et à travailler sous la pression.</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CI" sz="999" spc="73" dirty="0">
                <a:latin typeface="Century Gothic Paneuropean"/>
                <a:cs typeface="Century Gothic Paneuropean"/>
              </a:rPr>
              <a:t>Excellentes capacités de leadership et grande attention aux détails.</a:t>
            </a:r>
          </a:p>
          <a:p>
            <a:pPr marL="171450" lvl="0" indent="-171450">
              <a:buFontTx/>
              <a:buChar char="-"/>
            </a:pPr>
            <a:endParaRPr lang="fr-FR" sz="999" spc="73" dirty="0">
              <a:latin typeface="Century Gothic Paneuropean"/>
              <a:cs typeface="Century Gothic Paneuropean"/>
            </a:endParaRPr>
          </a:p>
          <a:p>
            <a:pPr marL="171450" lvl="0" indent="-171450">
              <a:buFontTx/>
              <a:buChar char="-"/>
            </a:pPr>
            <a:r>
              <a:rPr lang="fr-FR" sz="999" spc="73" dirty="0">
                <a:latin typeface="Century Gothic Paneuropean"/>
                <a:cs typeface="Century Gothic Paneuropean"/>
              </a:rPr>
              <a:t>Un niveau avancé en Anglais serait un atout.</a:t>
            </a:r>
            <a:br>
              <a:rPr lang="fr-FR" sz="999" spc="73" dirty="0">
                <a:latin typeface="Century Gothic Paneuropean"/>
                <a:cs typeface="Century Gothic Paneuropean"/>
              </a:rPr>
            </a:br>
            <a:endParaRPr lang="fr-FR" sz="999" spc="73" dirty="0">
              <a:latin typeface="Century Gothic Paneuropean"/>
              <a:cs typeface="Century Gothic Paneuropean"/>
            </a:endParaRPr>
          </a:p>
        </p:txBody>
      </p:sp>
    </p:spTree>
    <p:extLst>
      <p:ext uri="{BB962C8B-B14F-4D97-AF65-F5344CB8AC3E}">
        <p14:creationId xmlns:p14="http://schemas.microsoft.com/office/powerpoint/2010/main" val="2223401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893</Words>
  <Application>Microsoft Office PowerPoint</Application>
  <PresentationFormat>Personnalisé</PresentationFormat>
  <Paragraphs>92</Paragraphs>
  <Slides>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Century Gothic Paneuropean</vt:lpstr>
      <vt:lpstr>Wingdings</vt:lpstr>
      <vt:lpstr>Century Gothic Paneuropean Bold</vt:lpstr>
      <vt:lpstr>Calibri</vt:lpstr>
      <vt:lpstr>Arial</vt:lpstr>
      <vt:lpstr>Office Theme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offre d'emploi SRH</dc:title>
  <dc:creator>Moussa KONE</dc:creator>
  <cp:lastModifiedBy>Moussa KONE</cp:lastModifiedBy>
  <cp:revision>4</cp:revision>
  <dcterms:created xsi:type="dcterms:W3CDTF">2006-08-16T00:00:00Z</dcterms:created>
  <dcterms:modified xsi:type="dcterms:W3CDTF">2025-09-25T08:58:41Z</dcterms:modified>
  <dc:identifier>DAGqCjlg0Rg</dc:identifier>
</cp:coreProperties>
</file>